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372" r:id="rId3"/>
    <p:sldId id="305" r:id="rId4"/>
    <p:sldId id="354" r:id="rId5"/>
    <p:sldId id="285" r:id="rId6"/>
    <p:sldId id="279" r:id="rId7"/>
    <p:sldId id="366" r:id="rId8"/>
    <p:sldId id="360" r:id="rId9"/>
    <p:sldId id="373" r:id="rId10"/>
    <p:sldId id="361" r:id="rId11"/>
    <p:sldId id="362" r:id="rId12"/>
    <p:sldId id="364" r:id="rId13"/>
    <p:sldId id="365" r:id="rId14"/>
    <p:sldId id="257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19D05836-114C-4E3B-A0B6-8EB9B66EEA1D}">
          <p14:sldIdLst>
            <p14:sldId id="259"/>
            <p14:sldId id="372"/>
            <p14:sldId id="305"/>
            <p14:sldId id="354"/>
            <p14:sldId id="285"/>
            <p14:sldId id="279"/>
            <p14:sldId id="366"/>
            <p14:sldId id="360"/>
            <p14:sldId id="373"/>
            <p14:sldId id="361"/>
            <p14:sldId id="362"/>
            <p14:sldId id="364"/>
            <p14:sldId id="365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5280" autoAdjust="0"/>
  </p:normalViewPr>
  <p:slideViewPr>
    <p:cSldViewPr snapToGrid="0">
      <p:cViewPr varScale="1">
        <p:scale>
          <a:sx n="82" d="100"/>
          <a:sy n="82" d="100"/>
        </p:scale>
        <p:origin x="629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3BC6-BD09-451F-9D26-0D881ED64277}" type="datetimeFigureOut">
              <a:rPr lang="de-AT" smtClean="0"/>
              <a:t>29.03.2019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BFE0A-AC47-4ABB-9C65-0829C1C0AF41}" type="slidenum">
              <a:rPr lang="de-AT" smtClean="0"/>
              <a:t>‹Nr.›</a:t>
            </a:fld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18" y="8385217"/>
            <a:ext cx="1174578" cy="59999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80" y="86256"/>
            <a:ext cx="1275916" cy="45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52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2F5F6-EA08-4BC0-8C3A-1AE599958786}" type="datetimeFigureOut">
              <a:rPr lang="de-AT" smtClean="0"/>
              <a:t>29.03.2019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F82B6-FE2F-4BC6-8279-3129F9B5111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5623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de-AT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AB96-C7DA-4F97-9F33-6A1A30D39015}" type="datetimeFigureOut">
              <a:rPr lang="de-AT" smtClean="0"/>
              <a:t>29.03.2019</a:t>
            </a:fld>
            <a:endParaRPr lang="de-AT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4408168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B51F3219-CFEB-40D6-9E10-EB0AC52B94C1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3514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AB96-C7DA-4F97-9F33-6A1A30D39015}" type="datetimeFigureOut">
              <a:rPr lang="de-AT" smtClean="0"/>
              <a:t>29.03.2019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475785" y="6237111"/>
            <a:ext cx="1278812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49145" y="5684092"/>
            <a:ext cx="2743200" cy="365125"/>
          </a:xfrm>
          <a:prstGeom prst="rect">
            <a:avLst/>
          </a:prstGeom>
        </p:spPr>
        <p:txBody>
          <a:bodyPr/>
          <a:lstStyle/>
          <a:p>
            <a:fld id="{B51F3219-CFEB-40D6-9E10-EB0AC52B94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386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AB96-C7DA-4F97-9F33-6A1A30D39015}" type="datetimeFigureOut">
              <a:rPr lang="de-AT" smtClean="0"/>
              <a:t>29.03.2019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475785" y="6237111"/>
            <a:ext cx="1278812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49145" y="5684092"/>
            <a:ext cx="2743200" cy="365125"/>
          </a:xfrm>
          <a:prstGeom prst="rect">
            <a:avLst/>
          </a:prstGeom>
        </p:spPr>
        <p:txBody>
          <a:bodyPr/>
          <a:lstStyle/>
          <a:p>
            <a:fld id="{B51F3219-CFEB-40D6-9E10-EB0AC52B94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906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AB96-C7DA-4F97-9F33-6A1A30D39015}" type="datetimeFigureOut">
              <a:rPr lang="de-AT" smtClean="0"/>
              <a:t>29.03.2019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475785" y="6237111"/>
            <a:ext cx="1278812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49145" y="5684092"/>
            <a:ext cx="2743200" cy="365125"/>
          </a:xfrm>
          <a:prstGeom prst="rect">
            <a:avLst/>
          </a:prstGeom>
        </p:spPr>
        <p:txBody>
          <a:bodyPr/>
          <a:lstStyle/>
          <a:p>
            <a:fld id="{B51F3219-CFEB-40D6-9E10-EB0AC52B94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2276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AB96-C7DA-4F97-9F33-6A1A30D39015}" type="datetimeFigureOut">
              <a:rPr lang="de-AT" smtClean="0"/>
              <a:t>29.03.2019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475785" y="6237111"/>
            <a:ext cx="1278812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49145" y="5684092"/>
            <a:ext cx="2743200" cy="365125"/>
          </a:xfrm>
          <a:prstGeom prst="rect">
            <a:avLst/>
          </a:prstGeom>
        </p:spPr>
        <p:txBody>
          <a:bodyPr/>
          <a:lstStyle/>
          <a:p>
            <a:fld id="{B51F3219-CFEB-40D6-9E10-EB0AC52B94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7534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AB96-C7DA-4F97-9F33-6A1A30D39015}" type="datetimeFigureOut">
              <a:rPr lang="de-AT" smtClean="0"/>
              <a:t>29.03.2019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8475785" y="6237111"/>
            <a:ext cx="1278812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9145" y="5684092"/>
            <a:ext cx="2743200" cy="365125"/>
          </a:xfrm>
          <a:prstGeom prst="rect">
            <a:avLst/>
          </a:prstGeom>
        </p:spPr>
        <p:txBody>
          <a:bodyPr/>
          <a:lstStyle/>
          <a:p>
            <a:fld id="{B51F3219-CFEB-40D6-9E10-EB0AC52B94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5082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AB96-C7DA-4F97-9F33-6A1A30D39015}" type="datetimeFigureOut">
              <a:rPr lang="de-AT" smtClean="0"/>
              <a:t>29.03.2019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8475785" y="6237111"/>
            <a:ext cx="1278812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949145" y="5684092"/>
            <a:ext cx="2743200" cy="365125"/>
          </a:xfrm>
          <a:prstGeom prst="rect">
            <a:avLst/>
          </a:prstGeom>
        </p:spPr>
        <p:txBody>
          <a:bodyPr/>
          <a:lstStyle/>
          <a:p>
            <a:fld id="{B51F3219-CFEB-40D6-9E10-EB0AC52B94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923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AB96-C7DA-4F97-9F33-6A1A30D39015}" type="datetimeFigureOut">
              <a:rPr lang="de-AT" smtClean="0"/>
              <a:t>29.03.2019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8475785" y="6237111"/>
            <a:ext cx="1278812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949145" y="5684092"/>
            <a:ext cx="2743200" cy="365125"/>
          </a:xfrm>
          <a:prstGeom prst="rect">
            <a:avLst/>
          </a:prstGeom>
        </p:spPr>
        <p:txBody>
          <a:bodyPr/>
          <a:lstStyle/>
          <a:p>
            <a:fld id="{B51F3219-CFEB-40D6-9E10-EB0AC52B94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5667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AB96-C7DA-4F97-9F33-6A1A30D39015}" type="datetimeFigureOut">
              <a:rPr lang="de-AT" smtClean="0"/>
              <a:t>29.03.2019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8475785" y="6237111"/>
            <a:ext cx="1278812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949145" y="5684092"/>
            <a:ext cx="2743200" cy="365125"/>
          </a:xfrm>
          <a:prstGeom prst="rect">
            <a:avLst/>
          </a:prstGeom>
        </p:spPr>
        <p:txBody>
          <a:bodyPr/>
          <a:lstStyle/>
          <a:p>
            <a:fld id="{B51F3219-CFEB-40D6-9E10-EB0AC52B94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0739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AB96-C7DA-4F97-9F33-6A1A30D39015}" type="datetimeFigureOut">
              <a:rPr lang="de-AT" smtClean="0"/>
              <a:t>29.03.2019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8475785" y="6237111"/>
            <a:ext cx="1278812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9145" y="5684092"/>
            <a:ext cx="2743200" cy="365125"/>
          </a:xfrm>
          <a:prstGeom prst="rect">
            <a:avLst/>
          </a:prstGeom>
        </p:spPr>
        <p:txBody>
          <a:bodyPr/>
          <a:lstStyle/>
          <a:p>
            <a:fld id="{B51F3219-CFEB-40D6-9E10-EB0AC52B94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665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AB96-C7DA-4F97-9F33-6A1A30D39015}" type="datetimeFigureOut">
              <a:rPr lang="de-AT" smtClean="0"/>
              <a:t>29.03.2019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8475785" y="6237111"/>
            <a:ext cx="1278812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9145" y="5684092"/>
            <a:ext cx="2743200" cy="365125"/>
          </a:xfrm>
          <a:prstGeom prst="rect">
            <a:avLst/>
          </a:prstGeom>
        </p:spPr>
        <p:txBody>
          <a:bodyPr/>
          <a:lstStyle/>
          <a:p>
            <a:fld id="{B51F3219-CFEB-40D6-9E10-EB0AC52B94C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169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44492" y="365125"/>
            <a:ext cx="88093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515599" cy="3517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4AB96-C7DA-4F97-9F33-6A1A30D39015}" type="datetimeFigureOut">
              <a:rPr lang="de-AT" smtClean="0"/>
              <a:t>29.03.2019</a:t>
            </a:fld>
            <a:endParaRPr lang="de-AT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8065306" y="6110129"/>
            <a:ext cx="19343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gefördert von: </a:t>
            </a:r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959F808-F0C3-4CB5-A339-636D77DB6BC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706" y="6041539"/>
            <a:ext cx="2743200" cy="3834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873BBDD-2D7B-4E3E-9B32-BF9C40282C8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08" y="362280"/>
            <a:ext cx="1189892" cy="89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5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Zwei Jahre Ausbildungsverpflichtung – Einblicke und Eindrücke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de-AT" b="1" dirty="0"/>
          </a:p>
          <a:p>
            <a:r>
              <a:rPr lang="de-AT" b="1" dirty="0"/>
              <a:t>Sozialraum 1 Frühstück, 27.03.2019</a:t>
            </a:r>
          </a:p>
          <a:p>
            <a:endParaRPr lang="de-AT" dirty="0"/>
          </a:p>
          <a:p>
            <a:r>
              <a:rPr lang="de-AT" sz="2300" dirty="0"/>
              <a:t>DSA</a:t>
            </a:r>
            <a:r>
              <a:rPr lang="de-AT" sz="2300" baseline="30000" dirty="0"/>
              <a:t>in</a:t>
            </a:r>
            <a:r>
              <a:rPr lang="de-AT" sz="2300" dirty="0"/>
              <a:t> Elke Lambauer, MA</a:t>
            </a:r>
          </a:p>
          <a:p>
            <a:r>
              <a:rPr lang="de-AT" sz="2300" dirty="0"/>
              <a:t>Projektleitung Koordinierungsstelle AusBildung bis 18 Steiermark</a:t>
            </a:r>
          </a:p>
        </p:txBody>
      </p:sp>
    </p:spTree>
    <p:extLst>
      <p:ext uri="{BB962C8B-B14F-4D97-AF65-F5344CB8AC3E}">
        <p14:creationId xmlns:p14="http://schemas.microsoft.com/office/powerpoint/2010/main" val="861968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43D8FBF1-6703-4E33-9091-6C4A4ABA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2160000"/>
            <a:ext cx="10405189" cy="2518034"/>
          </a:xfrm>
          <a:solidFill>
            <a:srgbClr val="9BD3AE"/>
          </a:solidFill>
        </p:spPr>
        <p:txBody>
          <a:bodyPr>
            <a:normAutofit/>
          </a:bodyPr>
          <a:lstStyle/>
          <a:p>
            <a:pPr algn="ctr"/>
            <a:r>
              <a:rPr lang="de-AT" sz="6600" b="1" dirty="0"/>
              <a:t>Herausforderungen</a:t>
            </a:r>
            <a:br>
              <a:rPr lang="de-AT" sz="3600" b="1" dirty="0"/>
            </a:br>
            <a:br>
              <a:rPr lang="de-AT" sz="3600" b="1" dirty="0"/>
            </a:br>
            <a:r>
              <a:rPr lang="de-AT" sz="1600" b="1" dirty="0"/>
              <a:t>aus steirischer Sicht 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2736343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CEC2AC-70B4-4A49-9FE3-D5216C975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383" y="312372"/>
            <a:ext cx="7737229" cy="1325563"/>
          </a:xfrm>
          <a:solidFill>
            <a:schemeClr val="bg1"/>
          </a:solidFill>
        </p:spPr>
        <p:txBody>
          <a:bodyPr/>
          <a:lstStyle/>
          <a:p>
            <a:endParaRPr lang="de-AT" dirty="0">
              <a:solidFill>
                <a:srgbClr val="C00000"/>
              </a:solidFill>
            </a:endParaRPr>
          </a:p>
        </p:txBody>
      </p:sp>
      <p:graphicFrame>
        <p:nvGraphicFramePr>
          <p:cNvPr id="4" name="Inhaltsplatzhalter 4">
            <a:extLst>
              <a:ext uri="{FF2B5EF4-FFF2-40B4-BE49-F238E27FC236}">
                <a16:creationId xmlns:a16="http://schemas.microsoft.com/office/drawing/2014/main" id="{3631D654-A93B-4782-9D48-5E44053B76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5871319"/>
              </p:ext>
            </p:extLst>
          </p:nvPr>
        </p:nvGraphicFramePr>
        <p:xfrm>
          <a:off x="2369559" y="740134"/>
          <a:ext cx="7240546" cy="5377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7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3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7342">
                <a:tc>
                  <a:txBody>
                    <a:bodyPr/>
                    <a:lstStyle/>
                    <a:p>
                      <a:endParaRPr lang="de-AT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AT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AT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BD3AE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54B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0390">
                <a:tc>
                  <a:txBody>
                    <a:bodyPr/>
                    <a:lstStyle/>
                    <a:p>
                      <a:endParaRPr lang="de-AT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54B47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3200" dirty="0"/>
                    </a:p>
                  </a:txBody>
                  <a:tcPr>
                    <a:solidFill>
                      <a:srgbClr val="9BD3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Explosion: 14 Zacken 2">
            <a:extLst>
              <a:ext uri="{FF2B5EF4-FFF2-40B4-BE49-F238E27FC236}">
                <a16:creationId xmlns:a16="http://schemas.microsoft.com/office/drawing/2014/main" id="{F48AAF7B-3487-42D1-A93E-A9A6013F61E6}"/>
              </a:ext>
            </a:extLst>
          </p:cNvPr>
          <p:cNvSpPr/>
          <p:nvPr/>
        </p:nvSpPr>
        <p:spPr>
          <a:xfrm>
            <a:off x="2369559" y="1151955"/>
            <a:ext cx="3549445" cy="2603090"/>
          </a:xfrm>
          <a:prstGeom prst="irregularSeal2">
            <a:avLst/>
          </a:prstGeom>
          <a:solidFill>
            <a:srgbClr val="54B4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A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Angebote…</a:t>
            </a:r>
          </a:p>
        </p:txBody>
      </p:sp>
      <p:sp>
        <p:nvSpPr>
          <p:cNvPr id="5" name="Sprechblase: rechteckig 4">
            <a:extLst>
              <a:ext uri="{FF2B5EF4-FFF2-40B4-BE49-F238E27FC236}">
                <a16:creationId xmlns:a16="http://schemas.microsoft.com/office/drawing/2014/main" id="{199519FA-F238-426B-B081-E5A4D7408EC7}"/>
              </a:ext>
            </a:extLst>
          </p:cNvPr>
          <p:cNvSpPr/>
          <p:nvPr/>
        </p:nvSpPr>
        <p:spPr>
          <a:xfrm>
            <a:off x="6036554" y="927945"/>
            <a:ext cx="3456000" cy="2809016"/>
          </a:xfrm>
          <a:prstGeom prst="wedgeRectCallout">
            <a:avLst/>
          </a:prstGeom>
          <a:solidFill>
            <a:srgbClr val="9BD3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Erreichbarkeit der Betroffenen auf allen Ebenen…</a:t>
            </a:r>
          </a:p>
          <a:p>
            <a:pPr algn="ctr"/>
            <a:r>
              <a:rPr lang="de-A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Lenken/orientieren versus Zwang…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crollen: horizontal 6">
            <a:extLst>
              <a:ext uri="{FF2B5EF4-FFF2-40B4-BE49-F238E27FC236}">
                <a16:creationId xmlns:a16="http://schemas.microsoft.com/office/drawing/2014/main" id="{1AADB80F-613E-4DF9-9CF2-0C5FCA2C9412}"/>
              </a:ext>
            </a:extLst>
          </p:cNvPr>
          <p:cNvSpPr/>
          <p:nvPr/>
        </p:nvSpPr>
        <p:spPr>
          <a:xfrm>
            <a:off x="2668281" y="4360155"/>
            <a:ext cx="2952000" cy="1512000"/>
          </a:xfrm>
          <a:prstGeom prst="horizontalScroll">
            <a:avLst/>
          </a:prstGeom>
          <a:solidFill>
            <a:srgbClr val="9BD3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Elternarbeit </a:t>
            </a: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rz 7">
            <a:extLst>
              <a:ext uri="{FF2B5EF4-FFF2-40B4-BE49-F238E27FC236}">
                <a16:creationId xmlns:a16="http://schemas.microsoft.com/office/drawing/2014/main" id="{2BACD11A-83FD-456D-B005-D10BE908FEB6}"/>
              </a:ext>
            </a:extLst>
          </p:cNvPr>
          <p:cNvSpPr/>
          <p:nvPr/>
        </p:nvSpPr>
        <p:spPr>
          <a:xfrm>
            <a:off x="6044270" y="4166866"/>
            <a:ext cx="3672000" cy="1951000"/>
          </a:xfrm>
          <a:prstGeom prst="heart">
            <a:avLst/>
          </a:prstGeom>
          <a:solidFill>
            <a:srgbClr val="54B4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sz="2400" b="1" dirty="0">
              <a:solidFill>
                <a:schemeClr val="tx1"/>
              </a:solidFill>
            </a:endParaRPr>
          </a:p>
          <a:p>
            <a:pPr algn="ctr"/>
            <a:r>
              <a:rPr lang="de-AT" sz="2400" b="1" dirty="0">
                <a:solidFill>
                  <a:schemeClr val="tx1"/>
                </a:solidFill>
              </a:rPr>
              <a:t>„</a:t>
            </a:r>
            <a:r>
              <a:rPr lang="de-A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Anfangs – Wehwehchen“…</a:t>
            </a:r>
          </a:p>
        </p:txBody>
      </p:sp>
    </p:spTree>
    <p:extLst>
      <p:ext uri="{BB962C8B-B14F-4D97-AF65-F5344CB8AC3E}">
        <p14:creationId xmlns:p14="http://schemas.microsoft.com/office/powerpoint/2010/main" val="2017608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43D8FBF1-6703-4E33-9091-6C4A4ABA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2160000"/>
            <a:ext cx="10405189" cy="2518034"/>
          </a:xfrm>
          <a:solidFill>
            <a:srgbClr val="9BD3AE"/>
          </a:solidFill>
        </p:spPr>
        <p:txBody>
          <a:bodyPr>
            <a:normAutofit/>
          </a:bodyPr>
          <a:lstStyle/>
          <a:p>
            <a:pPr algn="ctr"/>
            <a:r>
              <a:rPr lang="de-AT" sz="6600" b="1" dirty="0"/>
              <a:t>Visionen</a:t>
            </a:r>
            <a:br>
              <a:rPr lang="de-AT" sz="3600" b="1" dirty="0"/>
            </a:br>
            <a:br>
              <a:rPr lang="de-AT" sz="3600" b="1" dirty="0"/>
            </a:br>
            <a:r>
              <a:rPr lang="de-AT" sz="1600" b="1" dirty="0"/>
              <a:t>aus steirischer Sicht 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942055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CEC2AC-70B4-4A49-9FE3-D5216C975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383" y="312372"/>
            <a:ext cx="7737229" cy="1325563"/>
          </a:xfrm>
          <a:solidFill>
            <a:schemeClr val="bg1"/>
          </a:solidFill>
        </p:spPr>
        <p:txBody>
          <a:bodyPr/>
          <a:lstStyle/>
          <a:p>
            <a:endParaRPr lang="de-AT" dirty="0">
              <a:solidFill>
                <a:srgbClr val="C00000"/>
              </a:solidFill>
            </a:endParaRPr>
          </a:p>
        </p:txBody>
      </p:sp>
      <p:graphicFrame>
        <p:nvGraphicFramePr>
          <p:cNvPr id="4" name="Inhaltsplatzhalter 4">
            <a:extLst>
              <a:ext uri="{FF2B5EF4-FFF2-40B4-BE49-F238E27FC236}">
                <a16:creationId xmlns:a16="http://schemas.microsoft.com/office/drawing/2014/main" id="{3631D654-A93B-4782-9D48-5E44053B76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6676866"/>
              </p:ext>
            </p:extLst>
          </p:nvPr>
        </p:nvGraphicFramePr>
        <p:xfrm>
          <a:off x="1386349" y="1745328"/>
          <a:ext cx="8841396" cy="429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8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2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2692">
                <a:tc>
                  <a:txBody>
                    <a:bodyPr/>
                    <a:lstStyle/>
                    <a:p>
                      <a:endParaRPr lang="de-AT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AT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AT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BD3AE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54B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9116">
                <a:tc>
                  <a:txBody>
                    <a:bodyPr/>
                    <a:lstStyle/>
                    <a:p>
                      <a:endParaRPr lang="de-AT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54B47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3200" dirty="0"/>
                    </a:p>
                  </a:txBody>
                  <a:tcPr>
                    <a:solidFill>
                      <a:srgbClr val="9BD3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hteck: eine Ecke abgeschnitten 5">
            <a:extLst>
              <a:ext uri="{FF2B5EF4-FFF2-40B4-BE49-F238E27FC236}">
                <a16:creationId xmlns:a16="http://schemas.microsoft.com/office/drawing/2014/main" id="{B1D54622-C9F6-4B67-B21D-36DA2913DE60}"/>
              </a:ext>
            </a:extLst>
          </p:cNvPr>
          <p:cNvSpPr/>
          <p:nvPr/>
        </p:nvSpPr>
        <p:spPr>
          <a:xfrm>
            <a:off x="1964255" y="2970082"/>
            <a:ext cx="7236000" cy="1728000"/>
          </a:xfrm>
          <a:prstGeom prst="snip1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b="1" dirty="0"/>
              <a:t>DIE GUTE UND RECHTZEITIGE ZUSAMMENARBEIT IM NETZWERK DER UNTERSTÜTZUNG!!!</a:t>
            </a:r>
          </a:p>
          <a:p>
            <a:pPr algn="ctr"/>
            <a:endParaRPr lang="de-AT" sz="2800" b="1" dirty="0"/>
          </a:p>
        </p:txBody>
      </p:sp>
      <p:sp>
        <p:nvSpPr>
          <p:cNvPr id="9" name="Sprechblase: oval 8">
            <a:extLst>
              <a:ext uri="{FF2B5EF4-FFF2-40B4-BE49-F238E27FC236}">
                <a16:creationId xmlns:a16="http://schemas.microsoft.com/office/drawing/2014/main" id="{5B8FB246-C19D-4C2D-BD71-6C391F689D80}"/>
              </a:ext>
            </a:extLst>
          </p:cNvPr>
          <p:cNvSpPr/>
          <p:nvPr/>
        </p:nvSpPr>
        <p:spPr>
          <a:xfrm>
            <a:off x="7779745" y="2188541"/>
            <a:ext cx="2448000" cy="104400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b="1" dirty="0">
                <a:solidFill>
                  <a:schemeClr val="tx1"/>
                </a:solidFill>
              </a:rPr>
              <a:t>VIELEN</a:t>
            </a:r>
            <a:r>
              <a:rPr lang="de-AT" sz="2000" b="1" dirty="0"/>
              <a:t> </a:t>
            </a:r>
            <a:r>
              <a:rPr lang="de-AT" sz="2000" b="1" dirty="0">
                <a:solidFill>
                  <a:schemeClr val="tx1"/>
                </a:solidFill>
              </a:rPr>
              <a:t>DANK DAFÜR!</a:t>
            </a:r>
            <a:r>
              <a:rPr lang="de-AT" sz="2000" b="1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891720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744162" y="1399177"/>
            <a:ext cx="870367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4400" dirty="0">
                <a:latin typeface="Arial" panose="020B0604020202020204" pitchFamily="34" charset="0"/>
                <a:cs typeface="Arial" panose="020B0604020202020204" pitchFamily="34" charset="0"/>
              </a:rPr>
              <a:t>VIELEN DANK FÜR </a:t>
            </a:r>
          </a:p>
          <a:p>
            <a:r>
              <a:rPr lang="de-AT" sz="4400" dirty="0">
                <a:latin typeface="Arial" panose="020B0604020202020204" pitchFamily="34" charset="0"/>
                <a:cs typeface="Arial" panose="020B0604020202020204" pitchFamily="34" charset="0"/>
              </a:rPr>
              <a:t>IHRE AUFMERKSAMKEIT!</a:t>
            </a:r>
          </a:p>
          <a:p>
            <a:endParaRPr lang="de-A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alt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AusBildung bis 18 ist eine Initiative der österreichischen Bundesregierung</a:t>
            </a:r>
          </a:p>
          <a:p>
            <a:endParaRPr lang="de-A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</a:p>
          <a:p>
            <a:endParaRPr lang="de-A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5BFE793-04CB-4DA4-9548-97B8836BBDED}"/>
              </a:ext>
            </a:extLst>
          </p:cNvPr>
          <p:cNvSpPr/>
          <p:nvPr/>
        </p:nvSpPr>
        <p:spPr>
          <a:xfrm>
            <a:off x="785091" y="230909"/>
            <a:ext cx="1625600" cy="11637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CF6D699-FB35-4D3A-80B8-38739BDB4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46" y="4049486"/>
            <a:ext cx="2220514" cy="60912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18B7CE4-49C3-44ED-A415-EC4399002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9183" y="4097183"/>
            <a:ext cx="1784550" cy="51373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3EA3971-4802-47A3-BA0F-7CF82BC6C0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34" y="3814590"/>
            <a:ext cx="1936793" cy="91602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9588701-E4B0-4F74-9CB6-1033749FBE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555" y="3700228"/>
            <a:ext cx="1784550" cy="130764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D345C2A-0478-4DE7-B602-BBE114F57D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304" y="812800"/>
            <a:ext cx="2195605" cy="165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7816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D981F0-4367-450C-AE37-1905246AA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515599" cy="3955743"/>
          </a:xfrm>
          <a:solidFill>
            <a:srgbClr val="9BD3AE"/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de-AT" sz="2400" dirty="0"/>
          </a:p>
          <a:p>
            <a:pPr marL="514350" indent="-514350">
              <a:buFont typeface="+mj-lt"/>
              <a:buAutoNum type="arabicPeriod"/>
            </a:pPr>
            <a:r>
              <a:rPr lang="de-A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Eckpfeiler des Ausbildungspflichtgesetzes (Zielgruppe, Stufenplan der Unterstützung)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Erfahrungen / Auswirkungen aus einem Jahr Umsetzung - Projekte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Entwicklungen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Herausforderungen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Visionen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Zahlen – Daten - Fakten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C8FBD49-DA49-45D9-956F-9B2E6F249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000" y="504000"/>
            <a:ext cx="8809307" cy="590400"/>
          </a:xfrm>
          <a:solidFill>
            <a:srgbClr val="9BD3AE"/>
          </a:solidFill>
        </p:spPr>
        <p:txBody>
          <a:bodyPr>
            <a:normAutofit/>
          </a:bodyPr>
          <a:lstStyle/>
          <a:p>
            <a:pPr algn="ctr"/>
            <a:r>
              <a:rPr lang="de-AT" sz="3200" b="1" dirty="0"/>
              <a:t>Fahrplan 27.03.2019</a:t>
            </a: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7229471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F831E9-1880-4BCF-9D7E-F0DF7BA19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43"/>
            <a:ext cx="10515599" cy="4261757"/>
          </a:xfrm>
        </p:spPr>
        <p:txBody>
          <a:bodyPr>
            <a:normAutofit lnSpcReduction="10000"/>
          </a:bodyPr>
          <a:lstStyle/>
          <a:p>
            <a:pPr lvl="0"/>
            <a:r>
              <a:rPr lang="de-DE" sz="2400" b="1" dirty="0"/>
              <a:t>seit 01.07.2017</a:t>
            </a:r>
          </a:p>
          <a:p>
            <a:pPr lvl="1"/>
            <a:r>
              <a:rPr lang="de-DE" sz="2000" dirty="0"/>
              <a:t>Ausbildungspflicht (</a:t>
            </a:r>
            <a:r>
              <a:rPr lang="de-DE" sz="2000" dirty="0" err="1"/>
              <a:t>APflG</a:t>
            </a:r>
            <a:r>
              <a:rPr lang="de-DE" sz="2000" dirty="0"/>
              <a:t> §4) tritt </a:t>
            </a:r>
            <a:r>
              <a:rPr lang="de-AT" sz="2000" dirty="0"/>
              <a:t>für alle Jugendlichen in Kraft, deren Schulpflicht mit dem Schuljahr 2016/2017 oder danach endet </a:t>
            </a:r>
          </a:p>
          <a:p>
            <a:pPr lvl="1"/>
            <a:r>
              <a:rPr lang="de-AT" sz="2000" dirty="0"/>
              <a:t>Meldepflicht für Erziehungsberechtigte (</a:t>
            </a:r>
            <a:r>
              <a:rPr lang="de-AT" sz="2000" dirty="0" err="1"/>
              <a:t>APflG</a:t>
            </a:r>
            <a:r>
              <a:rPr lang="de-AT" sz="2000" dirty="0"/>
              <a:t> §13(1))</a:t>
            </a:r>
          </a:p>
          <a:p>
            <a:pPr lvl="1"/>
            <a:r>
              <a:rPr lang="de-AT" sz="2000" dirty="0"/>
              <a:t>Meldepflicht für Schulen (ausgenommen Pflichtschulen)</a:t>
            </a:r>
          </a:p>
          <a:p>
            <a:pPr lvl="1"/>
            <a:r>
              <a:rPr lang="de-AT" sz="2000" dirty="0"/>
              <a:t>Meldepflicht für Lehrlingsstellen, AMS, SMS, Hauptverband der österreichischen Sozialversicherungsträger und sonstige Träger von Ausbildungsmaßnahmen (</a:t>
            </a:r>
            <a:r>
              <a:rPr lang="de-AT" sz="2000" dirty="0" err="1"/>
              <a:t>APflG</a:t>
            </a:r>
            <a:r>
              <a:rPr lang="de-AT" sz="2000" dirty="0"/>
              <a:t> §13(2))</a:t>
            </a:r>
          </a:p>
          <a:p>
            <a:pPr marL="457200" lvl="1" indent="0"/>
            <a:endParaRPr lang="de-AT" dirty="0"/>
          </a:p>
          <a:p>
            <a:r>
              <a:rPr lang="de-AT" sz="2400" b="1" dirty="0"/>
              <a:t>seit 01.07.2018:</a:t>
            </a:r>
            <a:endParaRPr lang="de-AT" sz="2400" dirty="0"/>
          </a:p>
          <a:p>
            <a:pPr lvl="1"/>
            <a:r>
              <a:rPr lang="de-AT" sz="2000" dirty="0"/>
              <a:t>Meldepflicht für Pflichtschulen (APflG  §13(2),§21(3)) → </a:t>
            </a:r>
            <a:r>
              <a:rPr lang="de-AT" sz="2000" dirty="0">
                <a:solidFill>
                  <a:srgbClr val="FF0000"/>
                </a:solidFill>
              </a:rPr>
              <a:t>erste Datenlieferung März 2019!!!</a:t>
            </a:r>
          </a:p>
          <a:p>
            <a:pPr lvl="1"/>
            <a:r>
              <a:rPr lang="de-AT" sz="2000" dirty="0"/>
              <a:t>Sanktionen möglich (APflG  §17,§21(4))</a:t>
            </a:r>
          </a:p>
          <a:p>
            <a:pPr lvl="1"/>
            <a:endParaRPr lang="de-AT" sz="2200" dirty="0"/>
          </a:p>
          <a:p>
            <a:pPr lvl="1"/>
            <a:endParaRPr lang="de-AT" sz="2200" dirty="0"/>
          </a:p>
          <a:p>
            <a:endParaRPr lang="de-AT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1189E13-C9CC-4D65-B929-D7F112341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000" y="504000"/>
            <a:ext cx="8809307" cy="590400"/>
          </a:xfrm>
          <a:solidFill>
            <a:srgbClr val="9BD3AE"/>
          </a:solidFill>
        </p:spPr>
        <p:txBody>
          <a:bodyPr>
            <a:noAutofit/>
          </a:bodyPr>
          <a:lstStyle/>
          <a:p>
            <a:pPr algn="ctr"/>
            <a:r>
              <a:rPr lang="de-AT" sz="3200" b="1" dirty="0"/>
              <a:t>Schrittweises Inkrafttreten des APflG</a:t>
            </a:r>
          </a:p>
        </p:txBody>
      </p:sp>
    </p:spTree>
    <p:extLst>
      <p:ext uri="{BB962C8B-B14F-4D97-AF65-F5344CB8AC3E}">
        <p14:creationId xmlns:p14="http://schemas.microsoft.com/office/powerpoint/2010/main" val="1175009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4000" y="504000"/>
            <a:ext cx="8809307" cy="588604"/>
          </a:xfrm>
          <a:solidFill>
            <a:srgbClr val="9BD3AE"/>
          </a:solidFill>
        </p:spPr>
        <p:txBody>
          <a:bodyPr>
            <a:normAutofit/>
          </a:bodyPr>
          <a:lstStyle/>
          <a:p>
            <a:pPr algn="ctr"/>
            <a:r>
              <a:rPr lang="de-AT" sz="3200" b="1" dirty="0"/>
              <a:t>Zielgruppe</a:t>
            </a:r>
            <a:endParaRPr lang="de-AT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4236" y="1640897"/>
            <a:ext cx="10515599" cy="4212896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Clr>
                <a:srgbClr val="9BD3AE"/>
              </a:buClr>
              <a:buNone/>
              <a:defRPr/>
            </a:pPr>
            <a:r>
              <a:rPr lang="de-A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Ausbildungspflicht gilt für </a:t>
            </a:r>
            <a:r>
              <a:rPr lang="de-AT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</a:t>
            </a:r>
            <a:r>
              <a:rPr lang="de-A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Jugendlichen seit dem 01.07.2017</a:t>
            </a:r>
          </a:p>
          <a:p>
            <a:pPr marL="0" indent="0">
              <a:spcAft>
                <a:spcPts val="600"/>
              </a:spcAft>
              <a:buClr>
                <a:srgbClr val="9BD3AE"/>
              </a:buClr>
              <a:buNone/>
              <a:defRPr/>
            </a:pPr>
            <a:endParaRPr lang="de-A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>
              <a:buClr>
                <a:srgbClr val="9BD3AE"/>
              </a:buClr>
              <a:buFont typeface="Wingdings" panose="05000000000000000000" pitchFamily="2" charset="2"/>
              <a:buChar char="Ø"/>
            </a:pPr>
            <a:r>
              <a:rPr lang="de-AT" sz="2000" dirty="0"/>
              <a:t>deren 9jährige Schulpflicht mit dem Schuljahr 2016/17 beendet war oder danach endet</a:t>
            </a:r>
          </a:p>
          <a:p>
            <a:pPr marL="720000">
              <a:buClr>
                <a:srgbClr val="9BD3AE"/>
              </a:buClr>
              <a:buFont typeface="Wingdings" panose="05000000000000000000" pitchFamily="2" charset="2"/>
              <a:buChar char="Ø"/>
            </a:pPr>
            <a:r>
              <a:rPr lang="de-AT" sz="2000" dirty="0"/>
              <a:t>die sich dauernd in Österreich aufhalten</a:t>
            </a:r>
          </a:p>
          <a:p>
            <a:pPr marL="720000">
              <a:buClr>
                <a:srgbClr val="9BD3AE"/>
              </a:buClr>
              <a:buFont typeface="Wingdings" panose="05000000000000000000" pitchFamily="2" charset="2"/>
              <a:buChar char="Ø"/>
            </a:pPr>
            <a:r>
              <a:rPr lang="de-AT" sz="2000" dirty="0"/>
              <a:t>bis zu ihrem 18. Geburtstag</a:t>
            </a:r>
          </a:p>
          <a:p>
            <a:pPr marL="720000">
              <a:buClr>
                <a:srgbClr val="9BD3AE"/>
              </a:buClr>
              <a:buFont typeface="Wingdings" panose="05000000000000000000" pitchFamily="2" charset="2"/>
              <a:buChar char="Ø"/>
            </a:pPr>
            <a:endParaRPr lang="de-AT" sz="2000" dirty="0"/>
          </a:p>
          <a:p>
            <a:pPr marL="491400" indent="0">
              <a:buClr>
                <a:srgbClr val="9BD3AE"/>
              </a:buClr>
              <a:buNone/>
            </a:pPr>
            <a:endParaRPr lang="de-AT" sz="2000" dirty="0"/>
          </a:p>
          <a:p>
            <a:pPr marL="491400" indent="0">
              <a:buClr>
                <a:srgbClr val="9BD3AE"/>
              </a:buClr>
              <a:buNone/>
            </a:pPr>
            <a:endParaRPr lang="de-AT" sz="2000" dirty="0"/>
          </a:p>
          <a:p>
            <a:pPr marL="491400" indent="0">
              <a:buClr>
                <a:srgbClr val="9BD3AE"/>
              </a:buClr>
              <a:buNone/>
            </a:pPr>
            <a:r>
              <a:rPr lang="de-AT" sz="2000" dirty="0">
                <a:solidFill>
                  <a:srgbClr val="FF0000"/>
                </a:solidFill>
              </a:rPr>
              <a:t>FOKUS auf FABA Jugendliche zwischen 15 und 18 Jahren!</a:t>
            </a:r>
          </a:p>
          <a:p>
            <a:pPr marL="491400" indent="0">
              <a:buClr>
                <a:srgbClr val="9BD3AE"/>
              </a:buClr>
              <a:buNone/>
            </a:pPr>
            <a:r>
              <a:rPr lang="de-AT" sz="2000" dirty="0">
                <a:solidFill>
                  <a:srgbClr val="FF0000"/>
                </a:solidFill>
              </a:rPr>
              <a:t>Mit Juli 2019 sind somit ALLE 15 bis 18jährigen in Österreich ausbildungsverpflichtet!! </a:t>
            </a:r>
          </a:p>
          <a:p>
            <a:pPr marL="720000">
              <a:buClr>
                <a:srgbClr val="9BD3AE"/>
              </a:buClr>
              <a:buFont typeface="Wingdings" panose="05000000000000000000" pitchFamily="2" charset="2"/>
              <a:buChar char="Ø"/>
            </a:pPr>
            <a:endParaRPr lang="de-AT" sz="1800" b="1" dirty="0"/>
          </a:p>
          <a:p>
            <a:pPr marL="491400" indent="0">
              <a:buClr>
                <a:srgbClr val="9BD3AE"/>
              </a:buClr>
              <a:buNone/>
            </a:pPr>
            <a:endParaRPr lang="de-AT" sz="2000" b="1" dirty="0"/>
          </a:p>
          <a:p>
            <a:pPr marL="0" indent="0">
              <a:spcAft>
                <a:spcPts val="600"/>
              </a:spcAft>
              <a:buClr>
                <a:srgbClr val="9BD3AE"/>
              </a:buClr>
              <a:buNone/>
              <a:defRPr/>
            </a:pPr>
            <a:endParaRPr lang="de-DE" dirty="0"/>
          </a:p>
          <a:p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411D397-5DB8-4146-9B93-F95687BB6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764" y="2925708"/>
            <a:ext cx="3024000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5485BB-E603-48D6-B194-6285E6DA2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000" y="504000"/>
            <a:ext cx="8809307" cy="590400"/>
          </a:xfrm>
          <a:solidFill>
            <a:srgbClr val="9BD3AE"/>
          </a:solidFill>
        </p:spPr>
        <p:txBody>
          <a:bodyPr>
            <a:normAutofit/>
          </a:bodyPr>
          <a:lstStyle/>
          <a:p>
            <a:pPr algn="ctr"/>
            <a:r>
              <a:rPr lang="de-AT" sz="3200" b="1" dirty="0"/>
              <a:t>Stufenplan der Unterstützung</a:t>
            </a:r>
            <a:endParaRPr lang="de-AT" sz="3200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50DF0D9-01CA-47EB-B3CE-AA7203A66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932" y="1272268"/>
            <a:ext cx="6765330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6714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erade Verbindung 41"/>
          <p:cNvCxnSpPr>
            <a:endCxn id="20" idx="1"/>
          </p:cNvCxnSpPr>
          <p:nvPr/>
        </p:nvCxnSpPr>
        <p:spPr>
          <a:xfrm flipV="1">
            <a:off x="7838554" y="2761311"/>
            <a:ext cx="261568" cy="13491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3"/>
          <p:cNvCxnSpPr>
            <a:stCxn id="39" idx="3"/>
          </p:cNvCxnSpPr>
          <p:nvPr/>
        </p:nvCxnSpPr>
        <p:spPr>
          <a:xfrm flipV="1">
            <a:off x="4165090" y="3691224"/>
            <a:ext cx="318114" cy="981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 flipV="1">
            <a:off x="4138351" y="3164729"/>
            <a:ext cx="486271" cy="680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>
            <a:endCxn id="22" idx="3"/>
          </p:cNvCxnSpPr>
          <p:nvPr/>
        </p:nvCxnSpPr>
        <p:spPr>
          <a:xfrm flipH="1">
            <a:off x="4157707" y="4079042"/>
            <a:ext cx="242837" cy="10391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 flipV="1">
            <a:off x="7411546" y="2356340"/>
            <a:ext cx="0" cy="21602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 flipV="1">
            <a:off x="4134272" y="4049805"/>
            <a:ext cx="341549" cy="43317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 flipH="1">
            <a:off x="7770186" y="2240869"/>
            <a:ext cx="378042" cy="4460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4043772" y="2240869"/>
            <a:ext cx="432048" cy="4460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bgerundetes Rechteck 7"/>
          <p:cNvSpPr/>
          <p:nvPr/>
        </p:nvSpPr>
        <p:spPr>
          <a:xfrm>
            <a:off x="4367809" y="2564904"/>
            <a:ext cx="3510391" cy="16741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AT" sz="105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de-AT" sz="105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de-AT" sz="105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de-AT" sz="105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de-AT" sz="105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de-AT" sz="1050" dirty="0">
                <a:solidFill>
                  <a:schemeClr val="tx1"/>
                </a:solidFill>
                <a:latin typeface="Calibri" panose="020F0502020204030204" pitchFamily="34" charset="0"/>
              </a:rPr>
              <a:t>Erweiterung, Etablierung und Sicherung eines dichten Netzwerks der Unterstützung und adäquate Vernetzung der AkteurInnen untereinander</a:t>
            </a:r>
            <a:endParaRPr lang="de-AT" sz="1350" dirty="0"/>
          </a:p>
        </p:txBody>
      </p:sp>
      <p:sp>
        <p:nvSpPr>
          <p:cNvPr id="10" name="Abgerundetes Rechteck 9"/>
          <p:cNvSpPr/>
          <p:nvPr/>
        </p:nvSpPr>
        <p:spPr>
          <a:xfrm>
            <a:off x="6780698" y="4460873"/>
            <a:ext cx="1188000" cy="54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050" b="1" dirty="0">
                <a:solidFill>
                  <a:schemeClr val="tx1"/>
                </a:solidFill>
                <a:latin typeface="Calibri" panose="020F0502020204030204" pitchFamily="34" charset="0"/>
              </a:rPr>
              <a:t>Offene Jugendarbeit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8099495" y="1808820"/>
            <a:ext cx="1188000" cy="54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050" b="1" dirty="0">
                <a:solidFill>
                  <a:schemeClr val="tx1"/>
                </a:solidFill>
                <a:latin typeface="Calibri" panose="020F0502020204030204" pitchFamily="34" charset="0"/>
              </a:rPr>
              <a:t>Landespolizei-direktion </a:t>
            </a:r>
            <a:r>
              <a:rPr lang="de-AT" sz="1050" dirty="0">
                <a:solidFill>
                  <a:schemeClr val="tx1"/>
                </a:solidFill>
                <a:latin typeface="Calibri" panose="020F0502020204030204" pitchFamily="34" charset="0"/>
              </a:rPr>
              <a:t>Steiermark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6825065" y="1814459"/>
            <a:ext cx="1188000" cy="54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050" b="1" dirty="0">
                <a:solidFill>
                  <a:schemeClr val="tx1"/>
                </a:solidFill>
                <a:latin typeface="Calibri" panose="020F0502020204030204" pitchFamily="34" charset="0"/>
              </a:rPr>
              <a:t>Magistrat und </a:t>
            </a:r>
          </a:p>
          <a:p>
            <a:pPr algn="ctr"/>
            <a:r>
              <a:rPr lang="de-AT" sz="1050" b="1" dirty="0">
                <a:solidFill>
                  <a:schemeClr val="tx1"/>
                </a:solidFill>
                <a:latin typeface="Calibri" panose="020F0502020204030204" pitchFamily="34" charset="0"/>
              </a:rPr>
              <a:t>Bezirkshaupt-mannschaften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2963652" y="1808820"/>
            <a:ext cx="1188000" cy="54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050" b="1" dirty="0">
                <a:solidFill>
                  <a:schemeClr val="tx1"/>
                </a:solidFill>
                <a:latin typeface="Calibri" panose="020F0502020204030204" pitchFamily="34" charset="0"/>
              </a:rPr>
              <a:t>SMS und Träger</a:t>
            </a:r>
          </a:p>
          <a:p>
            <a:pPr algn="ctr"/>
            <a:r>
              <a:rPr lang="de-AT" sz="1050" b="1" dirty="0">
                <a:solidFill>
                  <a:schemeClr val="tx1"/>
                </a:solidFill>
                <a:latin typeface="Calibri" panose="020F0502020204030204" pitchFamily="34" charset="0"/>
              </a:rPr>
              <a:t>Jugendcoaching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8094222" y="3778204"/>
            <a:ext cx="1188000" cy="1216911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050" b="1" dirty="0">
                <a:solidFill>
                  <a:schemeClr val="tx1"/>
                </a:solidFill>
                <a:latin typeface="Calibri" panose="020F0502020204030204" pitchFamily="34" charset="0"/>
              </a:rPr>
              <a:t>Weitere Kooperations-partnerInnen </a:t>
            </a:r>
            <a:r>
              <a:rPr lang="de-AT" sz="900" dirty="0">
                <a:solidFill>
                  <a:schemeClr val="tx1"/>
                </a:solidFill>
                <a:latin typeface="Calibri" panose="020F0502020204030204" pitchFamily="34" charset="0"/>
              </a:rPr>
              <a:t>Beratungs-, Bildungs- und Sozialeinrichtungen etc.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2963652" y="2440500"/>
            <a:ext cx="1188000" cy="529417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050" b="1" dirty="0">
                <a:solidFill>
                  <a:schemeClr val="tx1"/>
                </a:solidFill>
                <a:latin typeface="Calibri" panose="020F0502020204030204" pitchFamily="34" charset="0"/>
              </a:rPr>
              <a:t>Arbeitsmarkt-service </a:t>
            </a:r>
            <a:r>
              <a:rPr lang="de-AT" sz="1050" dirty="0">
                <a:solidFill>
                  <a:schemeClr val="tx1"/>
                </a:solidFill>
                <a:latin typeface="Calibri" panose="020F0502020204030204" pitchFamily="34" charset="0"/>
              </a:rPr>
              <a:t>Steiermark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8094222" y="3131997"/>
            <a:ext cx="1188000" cy="540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050" b="1" dirty="0">
                <a:solidFill>
                  <a:schemeClr val="tx1"/>
                </a:solidFill>
                <a:latin typeface="Calibri" panose="020F0502020204030204" pitchFamily="34" charset="0"/>
              </a:rPr>
              <a:t>Kinder- und Jugendhilfe </a:t>
            </a:r>
            <a:r>
              <a:rPr lang="de-AT" sz="900" dirty="0">
                <a:solidFill>
                  <a:schemeClr val="tx1"/>
                </a:solidFill>
                <a:latin typeface="Calibri" panose="020F0502020204030204" pitchFamily="34" charset="0"/>
              </a:rPr>
              <a:t>(mit ihren Trägern)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2846567" y="3050100"/>
            <a:ext cx="1311139" cy="37780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050" b="1" dirty="0">
                <a:solidFill>
                  <a:schemeClr val="tx1"/>
                </a:solidFill>
                <a:latin typeface="Calibri" panose="020F0502020204030204" pitchFamily="34" charset="0"/>
              </a:rPr>
              <a:t>Bildungsdirektion Steiermark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4259796" y="4460873"/>
            <a:ext cx="1188000" cy="54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050" b="1" dirty="0">
                <a:solidFill>
                  <a:schemeClr val="tx1"/>
                </a:solidFill>
                <a:latin typeface="Calibri" panose="020F0502020204030204" pitchFamily="34" charset="0"/>
              </a:rPr>
              <a:t>Wirtschafts-kammer</a:t>
            </a:r>
            <a:r>
              <a:rPr lang="de-AT" sz="1050" dirty="0">
                <a:solidFill>
                  <a:schemeClr val="tx1"/>
                </a:solidFill>
                <a:latin typeface="Calibri" panose="020F0502020204030204" pitchFamily="34" charset="0"/>
              </a:rPr>
              <a:t> Steiermark</a:t>
            </a:r>
          </a:p>
        </p:txBody>
      </p:sp>
      <p:sp>
        <p:nvSpPr>
          <p:cNvPr id="19" name="Abgerundetes Rechteck 18"/>
          <p:cNvSpPr/>
          <p:nvPr/>
        </p:nvSpPr>
        <p:spPr>
          <a:xfrm>
            <a:off x="5529002" y="1808820"/>
            <a:ext cx="1188000" cy="54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050" b="1" dirty="0">
                <a:solidFill>
                  <a:schemeClr val="tx1"/>
                </a:solidFill>
                <a:latin typeface="Calibri" panose="020F0502020204030204" pitchFamily="34" charset="0"/>
              </a:rPr>
              <a:t>Unternehmen</a:t>
            </a:r>
          </a:p>
        </p:txBody>
      </p:sp>
      <p:sp>
        <p:nvSpPr>
          <p:cNvPr id="20" name="Abgerundetes Rechteck 19"/>
          <p:cNvSpPr/>
          <p:nvPr/>
        </p:nvSpPr>
        <p:spPr>
          <a:xfrm>
            <a:off x="8100121" y="2491310"/>
            <a:ext cx="1188000" cy="54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050" b="1" dirty="0">
                <a:solidFill>
                  <a:schemeClr val="tx1"/>
                </a:solidFill>
                <a:latin typeface="Calibri" panose="020F0502020204030204" pitchFamily="34" charset="0"/>
              </a:rPr>
              <a:t>Gemeinden</a:t>
            </a:r>
          </a:p>
        </p:txBody>
      </p:sp>
      <p:sp>
        <p:nvSpPr>
          <p:cNvPr id="21" name="Abgerundetes Rechteck 20"/>
          <p:cNvSpPr/>
          <p:nvPr/>
        </p:nvSpPr>
        <p:spPr>
          <a:xfrm>
            <a:off x="2971700" y="4460873"/>
            <a:ext cx="1188000" cy="53424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050" b="1" dirty="0">
                <a:solidFill>
                  <a:schemeClr val="tx1"/>
                </a:solidFill>
                <a:latin typeface="Calibri" panose="020F0502020204030204" pitchFamily="34" charset="0"/>
              </a:rPr>
              <a:t>Landwirtschafts-kammer </a:t>
            </a:r>
            <a:r>
              <a:rPr lang="de-AT" sz="1050" dirty="0">
                <a:solidFill>
                  <a:schemeClr val="tx1"/>
                </a:solidFill>
                <a:latin typeface="Calibri" panose="020F0502020204030204" pitchFamily="34" charset="0"/>
              </a:rPr>
              <a:t>Steiermark</a:t>
            </a:r>
            <a:endParaRPr lang="de-AT" sz="105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Abgerundetes Rechteck 21"/>
          <p:cNvSpPr/>
          <p:nvPr/>
        </p:nvSpPr>
        <p:spPr>
          <a:xfrm>
            <a:off x="2969706" y="3993958"/>
            <a:ext cx="1188000" cy="378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050" b="1" dirty="0">
                <a:solidFill>
                  <a:schemeClr val="tx1"/>
                </a:solidFill>
                <a:latin typeface="Calibri" panose="020F0502020204030204" pitchFamily="34" charset="0"/>
              </a:rPr>
              <a:t>Land Steiermark</a:t>
            </a:r>
          </a:p>
        </p:txBody>
      </p:sp>
      <p:sp>
        <p:nvSpPr>
          <p:cNvPr id="23" name="Abgerundetes Rechteck 22"/>
          <p:cNvSpPr/>
          <p:nvPr/>
        </p:nvSpPr>
        <p:spPr>
          <a:xfrm>
            <a:off x="5529002" y="4460873"/>
            <a:ext cx="1188000" cy="540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050" b="1" dirty="0">
                <a:solidFill>
                  <a:schemeClr val="tx1"/>
                </a:solidFill>
                <a:latin typeface="Calibri" panose="020F0502020204030204" pitchFamily="34" charset="0"/>
              </a:rPr>
              <a:t>Arbeiterkammer</a:t>
            </a:r>
            <a:r>
              <a:rPr lang="de-AT" sz="1050" dirty="0">
                <a:solidFill>
                  <a:schemeClr val="tx1"/>
                </a:solidFill>
                <a:latin typeface="Calibri" panose="020F0502020204030204" pitchFamily="34" charset="0"/>
              </a:rPr>
              <a:t> Steiermark</a:t>
            </a:r>
          </a:p>
        </p:txBody>
      </p:sp>
      <p:sp>
        <p:nvSpPr>
          <p:cNvPr id="24" name="Abgerundetes Rechteck 23"/>
          <p:cNvSpPr/>
          <p:nvPr/>
        </p:nvSpPr>
        <p:spPr>
          <a:xfrm>
            <a:off x="4246427" y="1814459"/>
            <a:ext cx="1188000" cy="54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050" b="1" dirty="0">
                <a:solidFill>
                  <a:schemeClr val="tx1"/>
                </a:solidFill>
                <a:latin typeface="Calibri" panose="020F0502020204030204" pitchFamily="34" charset="0"/>
              </a:rPr>
              <a:t>Schulstandorte</a:t>
            </a:r>
          </a:p>
        </p:txBody>
      </p:sp>
      <p:cxnSp>
        <p:nvCxnSpPr>
          <p:cNvPr id="30" name="Gerade Verbindung 29"/>
          <p:cNvCxnSpPr>
            <a:stCxn id="24" idx="2"/>
          </p:cNvCxnSpPr>
          <p:nvPr/>
        </p:nvCxnSpPr>
        <p:spPr>
          <a:xfrm>
            <a:off x="4840427" y="2354461"/>
            <a:ext cx="0" cy="21044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>
            <a:stCxn id="19" idx="2"/>
            <a:endCxn id="8" idx="0"/>
          </p:cNvCxnSpPr>
          <p:nvPr/>
        </p:nvCxnSpPr>
        <p:spPr>
          <a:xfrm>
            <a:off x="6123004" y="2348820"/>
            <a:ext cx="1" cy="2160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 flipV="1">
            <a:off x="4844495" y="4244849"/>
            <a:ext cx="0" cy="21602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>
            <a:stCxn id="10" idx="0"/>
          </p:cNvCxnSpPr>
          <p:nvPr/>
        </p:nvCxnSpPr>
        <p:spPr>
          <a:xfrm flipV="1">
            <a:off x="7374698" y="4244849"/>
            <a:ext cx="0" cy="21602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 flipV="1">
            <a:off x="6124441" y="4232548"/>
            <a:ext cx="0" cy="21602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>
            <a:stCxn id="16" idx="1"/>
            <a:endCxn id="8" idx="3"/>
          </p:cNvCxnSpPr>
          <p:nvPr/>
        </p:nvCxnSpPr>
        <p:spPr>
          <a:xfrm flipH="1">
            <a:off x="7878198" y="3401997"/>
            <a:ext cx="21602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/>
          <p:nvPr/>
        </p:nvCxnSpPr>
        <p:spPr>
          <a:xfrm flipH="1" flipV="1">
            <a:off x="4151654" y="2754027"/>
            <a:ext cx="216155" cy="1889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/>
          <p:nvPr/>
        </p:nvCxnSpPr>
        <p:spPr>
          <a:xfrm flipH="1" flipV="1">
            <a:off x="7878198" y="3915054"/>
            <a:ext cx="216024" cy="15756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5933983" y="3158971"/>
            <a:ext cx="1317599" cy="243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35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974" y="2740758"/>
            <a:ext cx="2784870" cy="826202"/>
          </a:xfrm>
          <a:prstGeom prst="rect">
            <a:avLst/>
          </a:prstGeom>
        </p:spPr>
      </p:pic>
      <p:sp>
        <p:nvSpPr>
          <p:cNvPr id="39" name="Abgerundetes Rechteck 38"/>
          <p:cNvSpPr/>
          <p:nvPr/>
        </p:nvSpPr>
        <p:spPr>
          <a:xfrm>
            <a:off x="2977090" y="3512041"/>
            <a:ext cx="1188000" cy="37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050" b="1" dirty="0">
                <a:solidFill>
                  <a:schemeClr val="tx1"/>
                </a:solidFill>
                <a:latin typeface="Calibri" panose="020F0502020204030204" pitchFamily="34" charset="0"/>
              </a:rPr>
              <a:t>Stadt Graz</a:t>
            </a:r>
          </a:p>
        </p:txBody>
      </p:sp>
      <p:sp>
        <p:nvSpPr>
          <p:cNvPr id="47" name="Titel 1">
            <a:extLst>
              <a:ext uri="{FF2B5EF4-FFF2-40B4-BE49-F238E27FC236}">
                <a16:creationId xmlns:a16="http://schemas.microsoft.com/office/drawing/2014/main" id="{C05F38E6-2691-4493-A21A-E6341AC97B9C}"/>
              </a:ext>
            </a:extLst>
          </p:cNvPr>
          <p:cNvSpPr txBox="1">
            <a:spLocks/>
          </p:cNvSpPr>
          <p:nvPr/>
        </p:nvSpPr>
        <p:spPr>
          <a:xfrm>
            <a:off x="2304000" y="504000"/>
            <a:ext cx="8809307" cy="588604"/>
          </a:xfrm>
          <a:prstGeom prst="rect">
            <a:avLst/>
          </a:prstGeom>
          <a:solidFill>
            <a:srgbClr val="9BD3AE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de-AT" sz="3200" b="1" dirty="0"/>
              <a:t>Netzwerk der Unterstützung AB18</a:t>
            </a:r>
          </a:p>
        </p:txBody>
      </p:sp>
    </p:spTree>
    <p:extLst>
      <p:ext uri="{BB962C8B-B14F-4D97-AF65-F5344CB8AC3E}">
        <p14:creationId xmlns:p14="http://schemas.microsoft.com/office/powerpoint/2010/main" val="703250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DB15A8-AD24-4AF0-9B0E-EF0505B27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31921"/>
            <a:ext cx="10515599" cy="367085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AT" b="1" dirty="0">
                <a:highlight>
                  <a:srgbClr val="9BD3AE"/>
                </a:highlight>
              </a:rPr>
              <a:t>VOPS:</a:t>
            </a:r>
            <a:r>
              <a:rPr lang="de-AT" dirty="0"/>
              <a:t> </a:t>
            </a:r>
            <a:r>
              <a:rPr lang="de-AT" b="1" dirty="0" err="1"/>
              <a:t>Vo</a:t>
            </a:r>
            <a:r>
              <a:rPr lang="de-AT" dirty="0" err="1"/>
              <a:t>rmodul</a:t>
            </a:r>
            <a:r>
              <a:rPr lang="de-AT" dirty="0"/>
              <a:t> </a:t>
            </a:r>
            <a:r>
              <a:rPr lang="de-AT" b="1" dirty="0"/>
              <a:t>P</a:t>
            </a:r>
            <a:r>
              <a:rPr lang="de-AT" dirty="0"/>
              <a:t>roduktion</a:t>
            </a:r>
            <a:r>
              <a:rPr lang="de-AT" b="1" dirty="0"/>
              <a:t>s</a:t>
            </a:r>
            <a:r>
              <a:rPr lang="de-AT" dirty="0"/>
              <a:t>schule seit Jänner 2019 in Graz, Köflach und Leibnitz (gesamt 24 Plätze)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AT" b="1" dirty="0">
                <a:highlight>
                  <a:srgbClr val="9BD3AE"/>
                </a:highlight>
              </a:rPr>
              <a:t>JUPI:</a:t>
            </a:r>
            <a:r>
              <a:rPr lang="de-AT" dirty="0"/>
              <a:t> </a:t>
            </a:r>
            <a:r>
              <a:rPr lang="de-AT" b="1" dirty="0" err="1"/>
              <a:t>Ju</a:t>
            </a:r>
            <a:r>
              <a:rPr lang="de-AT" dirty="0" err="1"/>
              <a:t>gendcoaching_</a:t>
            </a:r>
            <a:r>
              <a:rPr lang="de-AT" b="1" dirty="0" err="1"/>
              <a:t>Pi</a:t>
            </a:r>
            <a:r>
              <a:rPr lang="de-AT" dirty="0" err="1"/>
              <a:t>lot</a:t>
            </a:r>
            <a:r>
              <a:rPr lang="de-AT" dirty="0"/>
              <a:t> seit Feber bzw. ab April 2019, Pilotierung von verstärkten Maßnahmen zur Erreichung von systemfernen Jugendlichen über das Jugendcoaching (Verein NEU</a:t>
            </a:r>
            <a:r>
              <a:rPr lang="de-AT" b="1" dirty="0"/>
              <a:t>START </a:t>
            </a:r>
            <a:r>
              <a:rPr lang="de-AT" dirty="0"/>
              <a:t>Graz/Leoben-Kapfenberg, behördliche Sozialarbeit Graz/GU, NEETs Workshops in der Südoststeiermark)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AT" b="1" dirty="0">
                <a:highlight>
                  <a:srgbClr val="9BD3AE"/>
                </a:highlight>
              </a:rPr>
              <a:t>„</a:t>
            </a:r>
            <a:r>
              <a:rPr lang="de-AT" b="1" dirty="0" err="1">
                <a:highlight>
                  <a:srgbClr val="9BD3AE"/>
                </a:highlight>
              </a:rPr>
              <a:t>MofA</a:t>
            </a:r>
            <a:r>
              <a:rPr lang="de-AT" b="1" dirty="0">
                <a:highlight>
                  <a:srgbClr val="9BD3AE"/>
                </a:highlight>
              </a:rPr>
              <a:t>“:</a:t>
            </a:r>
            <a:r>
              <a:rPr lang="de-AT" dirty="0"/>
              <a:t> </a:t>
            </a:r>
            <a:r>
              <a:rPr lang="de-AT" b="1" dirty="0" err="1"/>
              <a:t>Mo</a:t>
            </a:r>
            <a:r>
              <a:rPr lang="de-AT" dirty="0" err="1"/>
              <a:t>tivations_</a:t>
            </a:r>
            <a:r>
              <a:rPr lang="de-AT" b="1" dirty="0" err="1"/>
              <a:t>P</a:t>
            </a:r>
            <a:r>
              <a:rPr lang="de-AT" dirty="0" err="1"/>
              <a:t>rojekt</a:t>
            </a:r>
            <a:r>
              <a:rPr lang="de-AT" dirty="0"/>
              <a:t> </a:t>
            </a:r>
            <a:r>
              <a:rPr lang="de-AT" dirty="0" err="1"/>
              <a:t>Fussball</a:t>
            </a:r>
            <a:r>
              <a:rPr lang="de-AT" dirty="0"/>
              <a:t> ab Juli 2019, Jugendliche über den Teaser  Fußball/Sport in eine AusBildung motivieren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ABE11A6-6C47-4E54-A724-4519DABC8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000" y="504000"/>
            <a:ext cx="8809307" cy="590400"/>
          </a:xfrm>
          <a:solidFill>
            <a:srgbClr val="9BD3AE"/>
          </a:solidFill>
        </p:spPr>
        <p:txBody>
          <a:bodyPr>
            <a:normAutofit/>
          </a:bodyPr>
          <a:lstStyle/>
          <a:p>
            <a:pPr algn="ctr"/>
            <a:r>
              <a:rPr lang="de-AT" sz="3200" b="1"/>
              <a:t>Erfahrungen – erste Konsequenzen</a:t>
            </a:r>
            <a:endParaRPr lang="de-AT" sz="3200" b="1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3406939-36D8-4F48-8CFE-5C30F431EF42}"/>
              </a:ext>
            </a:extLst>
          </p:cNvPr>
          <p:cNvSpPr/>
          <p:nvPr/>
        </p:nvSpPr>
        <p:spPr>
          <a:xfrm>
            <a:off x="3773998" y="1288026"/>
            <a:ext cx="4932000" cy="900000"/>
          </a:xfrm>
          <a:prstGeom prst="rect">
            <a:avLst/>
          </a:prstGeom>
          <a:solidFill>
            <a:srgbClr val="D7ED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Pilotprojekte 2019 in der Steiermark von Seiten des Sozialministeriumservice:</a:t>
            </a:r>
          </a:p>
        </p:txBody>
      </p:sp>
    </p:spTree>
    <p:extLst>
      <p:ext uri="{BB962C8B-B14F-4D97-AF65-F5344CB8AC3E}">
        <p14:creationId xmlns:p14="http://schemas.microsoft.com/office/powerpoint/2010/main" val="2139842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43D8FBF1-6703-4E33-9091-6C4A4ABA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2160000"/>
            <a:ext cx="10405189" cy="2518034"/>
          </a:xfrm>
          <a:solidFill>
            <a:srgbClr val="9BD3AE"/>
          </a:solidFill>
        </p:spPr>
        <p:txBody>
          <a:bodyPr>
            <a:normAutofit/>
          </a:bodyPr>
          <a:lstStyle/>
          <a:p>
            <a:pPr algn="ctr"/>
            <a:r>
              <a:rPr lang="de-AT" sz="6600" b="1" dirty="0"/>
              <a:t>Bisherige Entwicklungen</a:t>
            </a:r>
            <a:br>
              <a:rPr lang="de-AT" sz="3600" b="1" dirty="0"/>
            </a:br>
            <a:br>
              <a:rPr lang="de-AT" sz="3600" b="1" dirty="0"/>
            </a:br>
            <a:r>
              <a:rPr lang="de-AT" sz="1600" b="1" dirty="0"/>
              <a:t>aus steirischer Sicht  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1736711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CEC2AC-70B4-4A49-9FE3-D5216C975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383" y="312372"/>
            <a:ext cx="7737229" cy="1325563"/>
          </a:xfrm>
          <a:solidFill>
            <a:schemeClr val="bg1"/>
          </a:solidFill>
        </p:spPr>
        <p:txBody>
          <a:bodyPr/>
          <a:lstStyle/>
          <a:p>
            <a:endParaRPr lang="de-AT" dirty="0">
              <a:solidFill>
                <a:srgbClr val="C00000"/>
              </a:solidFill>
            </a:endParaRPr>
          </a:p>
        </p:txBody>
      </p:sp>
      <p:graphicFrame>
        <p:nvGraphicFramePr>
          <p:cNvPr id="4" name="Inhaltsplatzhalter 4">
            <a:extLst>
              <a:ext uri="{FF2B5EF4-FFF2-40B4-BE49-F238E27FC236}">
                <a16:creationId xmlns:a16="http://schemas.microsoft.com/office/drawing/2014/main" id="{3631D654-A93B-4782-9D48-5E44053B76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6326264"/>
              </p:ext>
            </p:extLst>
          </p:nvPr>
        </p:nvGraphicFramePr>
        <p:xfrm>
          <a:off x="2252261" y="574230"/>
          <a:ext cx="7912338" cy="5548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6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6665">
                <a:tc>
                  <a:txBody>
                    <a:bodyPr/>
                    <a:lstStyle/>
                    <a:p>
                      <a:endParaRPr lang="de-A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54B47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BD3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2019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solidFill>
                      <a:srgbClr val="9BD3AE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54B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prechblase: rechteckig 2">
            <a:extLst>
              <a:ext uri="{FF2B5EF4-FFF2-40B4-BE49-F238E27FC236}">
                <a16:creationId xmlns:a16="http://schemas.microsoft.com/office/drawing/2014/main" id="{435BAAB3-C686-4619-B616-913AFEC2950A}"/>
              </a:ext>
            </a:extLst>
          </p:cNvPr>
          <p:cNvSpPr/>
          <p:nvPr/>
        </p:nvSpPr>
        <p:spPr>
          <a:xfrm>
            <a:off x="2535870" y="735086"/>
            <a:ext cx="3384000" cy="3492000"/>
          </a:xfrm>
          <a:prstGeom prst="wedgeRectCallout">
            <a:avLst/>
          </a:prstGeom>
          <a:solidFill>
            <a:srgbClr val="9BD3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Jugendlichen sind </a:t>
            </a:r>
            <a:r>
              <a:rPr lang="de-AT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WICHTIG!</a:t>
            </a:r>
          </a:p>
          <a:p>
            <a:pPr algn="ctr"/>
            <a:r>
              <a:rPr lang="de-AT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sollen eine AusBildung machen!</a:t>
            </a:r>
          </a:p>
          <a:p>
            <a:pPr algn="ctr"/>
            <a:r>
              <a:rPr lang="de-AT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Eingehen auf individuelle Wege und Bedarfe ist möglich!</a:t>
            </a:r>
          </a:p>
          <a:p>
            <a:pPr algn="ctr"/>
            <a:r>
              <a:rPr lang="de-AT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Großes Interesse an der Zielgruppe/an den Jugendlichen!</a:t>
            </a:r>
            <a:endParaRPr lang="de-A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prechblase: oval 4">
            <a:extLst>
              <a:ext uri="{FF2B5EF4-FFF2-40B4-BE49-F238E27FC236}">
                <a16:creationId xmlns:a16="http://schemas.microsoft.com/office/drawing/2014/main" id="{41612D14-F8C5-4981-BC5D-FE9D2B30C486}"/>
              </a:ext>
            </a:extLst>
          </p:cNvPr>
          <p:cNvSpPr/>
          <p:nvPr/>
        </p:nvSpPr>
        <p:spPr>
          <a:xfrm>
            <a:off x="6095997" y="653552"/>
            <a:ext cx="4284000" cy="3492000"/>
          </a:xfrm>
          <a:prstGeom prst="wedgeEllipseCallout">
            <a:avLst/>
          </a:prstGeom>
          <a:solidFill>
            <a:srgbClr val="54B4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Bewusstseinsänderung hin zu AusBildung passiert - grundsätzlich positive Reaktionen auf das Gesetz!</a:t>
            </a:r>
          </a:p>
          <a:p>
            <a:r>
              <a:rPr lang="de-AT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AB18 zeigt bereits nachhaltige Wirkung!!!</a:t>
            </a:r>
          </a:p>
        </p:txBody>
      </p:sp>
      <p:sp>
        <p:nvSpPr>
          <p:cNvPr id="7" name="Denkblase: wolkenförmig 6">
            <a:extLst>
              <a:ext uri="{FF2B5EF4-FFF2-40B4-BE49-F238E27FC236}">
                <a16:creationId xmlns:a16="http://schemas.microsoft.com/office/drawing/2014/main" id="{6217C22E-11DF-44C4-A53F-40FCCD1EC7D7}"/>
              </a:ext>
            </a:extLst>
          </p:cNvPr>
          <p:cNvSpPr/>
          <p:nvPr/>
        </p:nvSpPr>
        <p:spPr>
          <a:xfrm>
            <a:off x="2324684" y="4555896"/>
            <a:ext cx="3511404" cy="1828876"/>
          </a:xfrm>
          <a:prstGeom prst="cloudCallout">
            <a:avLst/>
          </a:prstGeom>
          <a:solidFill>
            <a:srgbClr val="54B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Angebote werden bedarfsorientiert installiert.</a:t>
            </a:r>
          </a:p>
        </p:txBody>
      </p:sp>
      <p:sp>
        <p:nvSpPr>
          <p:cNvPr id="8" name="Legende: mit gebogener Doppellinie 7">
            <a:extLst>
              <a:ext uri="{FF2B5EF4-FFF2-40B4-BE49-F238E27FC236}">
                <a16:creationId xmlns:a16="http://schemas.microsoft.com/office/drawing/2014/main" id="{27F3C492-75BD-435B-B435-369D7C3B0D76}"/>
              </a:ext>
            </a:extLst>
          </p:cNvPr>
          <p:cNvSpPr/>
          <p:nvPr/>
        </p:nvSpPr>
        <p:spPr>
          <a:xfrm>
            <a:off x="6846167" y="4725173"/>
            <a:ext cx="2916000" cy="1224000"/>
          </a:xfrm>
          <a:prstGeom prst="borderCallout3">
            <a:avLst/>
          </a:prstGeom>
          <a:solidFill>
            <a:srgbClr val="9BD3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FACHKRÄFTE – unmittelbare positive Auswirkung auf Betriebe! </a:t>
            </a:r>
          </a:p>
        </p:txBody>
      </p:sp>
    </p:spTree>
    <p:extLst>
      <p:ext uri="{BB962C8B-B14F-4D97-AF65-F5344CB8AC3E}">
        <p14:creationId xmlns:p14="http://schemas.microsoft.com/office/powerpoint/2010/main" val="3642475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</Words>
  <Application>Microsoft Office PowerPoint</Application>
  <PresentationFormat>Breitbild</PresentationFormat>
  <Paragraphs>99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</vt:lpstr>
      <vt:lpstr>Zwei Jahre Ausbildungsverpflichtung – Einblicke und Eindrücke </vt:lpstr>
      <vt:lpstr>Fahrplan 27.03.2019</vt:lpstr>
      <vt:lpstr>Schrittweises Inkrafttreten des APflG</vt:lpstr>
      <vt:lpstr>Zielgruppe</vt:lpstr>
      <vt:lpstr>Stufenplan der Unterstützung</vt:lpstr>
      <vt:lpstr>PowerPoint-Präsentation</vt:lpstr>
      <vt:lpstr>Erfahrungen – erste Konsequenzen</vt:lpstr>
      <vt:lpstr>Bisherige Entwicklungen  aus steirischer Sicht  </vt:lpstr>
      <vt:lpstr>PowerPoint-Präsentation</vt:lpstr>
      <vt:lpstr>Herausforderungen  aus steirischer Sicht </vt:lpstr>
      <vt:lpstr>PowerPoint-Präsentation</vt:lpstr>
      <vt:lpstr>Visionen  aus steirischer Sicht 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LAMINGER Stefan</dc:creator>
  <cp:lastModifiedBy>Manuela Rampitsch</cp:lastModifiedBy>
  <cp:revision>41</cp:revision>
  <dcterms:created xsi:type="dcterms:W3CDTF">2017-09-26T12:05:52Z</dcterms:created>
  <dcterms:modified xsi:type="dcterms:W3CDTF">2019-03-29T07:39:16Z</dcterms:modified>
</cp:coreProperties>
</file>